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9" r:id="rId4"/>
    <p:sldId id="267" r:id="rId5"/>
    <p:sldId id="261" r:id="rId6"/>
    <p:sldId id="268" r:id="rId7"/>
    <p:sldId id="270" r:id="rId8"/>
    <p:sldId id="271" r:id="rId9"/>
    <p:sldId id="272" r:id="rId10"/>
    <p:sldId id="273" r:id="rId1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Sturm" initials="BS" lastIdx="5" clrIdx="0">
    <p:extLst>
      <p:ext uri="{19B8F6BF-5375-455C-9EA6-DF929625EA0E}">
        <p15:presenceInfo xmlns:p15="http://schemas.microsoft.com/office/powerpoint/2012/main" userId="86a3e30d0afed2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062743"/>
    <a:srgbClr val="1A2C5B"/>
    <a:srgbClr val="FFFFFF"/>
    <a:srgbClr val="FF7E79"/>
    <a:srgbClr val="010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2086" autoAdjust="0"/>
  </p:normalViewPr>
  <p:slideViewPr>
    <p:cSldViewPr snapToGrid="0">
      <p:cViewPr>
        <p:scale>
          <a:sx n="130" d="100"/>
          <a:sy n="130" d="100"/>
        </p:scale>
        <p:origin x="2008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54"/>
    </p:cViewPr>
  </p:sorterViewPr>
  <p:notesViewPr>
    <p:cSldViewPr snapToGrid="0">
      <p:cViewPr varScale="1">
        <p:scale>
          <a:sx n="88" d="100"/>
          <a:sy n="88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6DB527-D2C2-044C-AA42-4C2CA16B4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A14C3-B770-B343-B2C0-364971C71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AF0A9-2175-754F-948A-18E77B92E333}" type="datetimeFigureOut">
              <a:rPr lang="en-US" smtClean="0"/>
              <a:t>6/23/18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C0862E-FD70-1A49-8DF4-AFA84C61CF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46F9E-1756-5440-BAA1-A45A9A7563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74E78-0E04-7F4A-ADD7-9E7EA0382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844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98500"/>
            <a:ext cx="4538662" cy="340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374" cy="4113211"/>
          </a:xfrm>
          <a:prstGeom prst="rect">
            <a:avLst/>
          </a:prstGeom>
          <a:noFill/>
          <a:ln>
            <a:noFill/>
          </a:ln>
        </p:spPr>
        <p:txBody>
          <a:bodyPr lIns="90450" tIns="44425" rIns="90450" bIns="44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title of my project is “What should we watch tonight?”: A movie recommender system.</a:t>
            </a:r>
          </a:p>
        </p:txBody>
      </p:sp>
    </p:spTree>
    <p:extLst>
      <p:ext uri="{BB962C8B-B14F-4D97-AF65-F5344CB8AC3E}">
        <p14:creationId xmlns:p14="http://schemas.microsoft.com/office/powerpoint/2010/main" val="84230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60463" y="698500"/>
            <a:ext cx="4538662" cy="3403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912812" y="4343400"/>
            <a:ext cx="5032374" cy="4113211"/>
          </a:xfrm>
          <a:prstGeom prst="rect">
            <a:avLst/>
          </a:prstGeom>
          <a:noFill/>
          <a:ln>
            <a:noFill/>
          </a:ln>
        </p:spPr>
        <p:txBody>
          <a:bodyPr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goal was to build a movie recommender system that would allow me to take control over the movies I watch and not depend on platforms such as Netflix or Amazon to feed me movie recommendations.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wanted to provide top recommended movies and a predicted score both for individuals as well as for couples.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reasons I wanted to include a movie recommender for couples is that sometimes it can be challenging to come to an agreement over what to watch with your loved ones, so I want to try to prevent scenes like this </a:t>
            </a:r>
            <a:r>
              <a:rPr lang="en-US" sz="1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(-Click-)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happening.</a:t>
            </a:r>
          </a:p>
        </p:txBody>
      </p:sp>
    </p:spTree>
    <p:extLst>
      <p:ext uri="{BB962C8B-B14F-4D97-AF65-F5344CB8AC3E}">
        <p14:creationId xmlns:p14="http://schemas.microsoft.com/office/powerpoint/2010/main" val="3225772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my movie recommender system, I used the </a:t>
            </a:r>
            <a:r>
              <a:rPr lang="en-US" dirty="0" err="1"/>
              <a:t>MovieLens</a:t>
            </a:r>
            <a:r>
              <a:rPr lang="en-US" dirty="0"/>
              <a:t> 20 Million Dataset.</a:t>
            </a:r>
          </a:p>
          <a:p>
            <a:r>
              <a:rPr lang="en-US" dirty="0"/>
              <a:t>This dataset consists of 20 Million unique ratings from 138,000 users and 27,000 different movies.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8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chose to implement a collaborative filtering approach form my movie recommender.  Collaborative filtering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technique to recommend movies to a user based on finding other users with similar tastes.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-Click-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83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0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 to discuss some results of my recommender.  These results are for a user that enjoys thrillers.  This user rated movies such as The Godfather, Hannibal, and Fight Club very high.</a:t>
            </a:r>
          </a:p>
          <a:p>
            <a:r>
              <a:rPr lang="en-US" b="1" dirty="0"/>
              <a:t>-Click-</a:t>
            </a:r>
          </a:p>
          <a:p>
            <a:r>
              <a:rPr lang="en-US" b="0" dirty="0"/>
              <a:t>These are this user’s recommendations and some of the recommendations included Shawshank Redemption, Silence of the Lambs, and Pulp Fiction.  So, the recommender appears to be doing a decent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main goals I wanted to achieve for my project was to build a robust recommender that also works for couples.  This is a challenging problem due to the fact that a recommender has to treat the couple as almost a single user with dual personalities.</a:t>
            </a:r>
          </a:p>
          <a:p>
            <a:r>
              <a:rPr lang="en-US" b="0" dirty="0"/>
              <a:t>My solution for this problem was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Create separate recommendations for each member of the couple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Merge the two lists using a group rating function.  This group rating function calculates the average predicted score minus a penalty term that is proportional to the difference of the two ratings.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-Click-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So for a movie like Pi, User1 and User2 might have dissimilar predicted scores.  The average score is 4.0 and the group rating score is 3.6.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For A Beautiful Mind, the predicted scores might be similar.  The average score is still 4.0, but the group rating is now 3.92, since the difference is small.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4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tested my couples movie recommender algorithm on my better half and I and the results helped to provide confirmation of my model.  Namely, many of the movies recommended were ones we have already seen and also really liked. </a:t>
            </a:r>
            <a:r>
              <a:rPr lang="en-US" b="1" dirty="0"/>
              <a:t>–Click-</a:t>
            </a:r>
            <a:r>
              <a:rPr lang="en-US" dirty="0"/>
              <a:t>  There were definitely some new ones in there, so I’m excited to check those out as well. </a:t>
            </a:r>
            <a:r>
              <a:rPr lang="en-US" b="1" dirty="0"/>
              <a:t>-Click-</a:t>
            </a:r>
          </a:p>
          <a:p>
            <a:r>
              <a:rPr lang="en-US" b="0" dirty="0"/>
              <a:t>My hope is that my recommender will help to avoid confrontation and lead to happy movie watching for years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that I would like to extend this work in the future.  </a:t>
            </a:r>
          </a:p>
          <a:p>
            <a:r>
              <a:rPr lang="en-US" dirty="0"/>
              <a:t>For starters, I would make use of another dataset that has user specified tags for each movie and do some topic modeling on these tags.</a:t>
            </a:r>
          </a:p>
          <a:p>
            <a:r>
              <a:rPr lang="en-US" dirty="0"/>
              <a:t>With these topics, I could then incorporate some content-based features in order to build a hybrid model.</a:t>
            </a:r>
          </a:p>
          <a:p>
            <a:r>
              <a:rPr lang="en-US" dirty="0"/>
              <a:t>Lastly, I would like to build a web application (likely with Flask) to allow anybody who is interested to upload their own unique ratings and see their list of recommended movies.  </a:t>
            </a:r>
          </a:p>
          <a:p>
            <a:endParaRPr lang="en-US" dirty="0"/>
          </a:p>
          <a:p>
            <a:r>
              <a:rPr lang="en-US" b="1" dirty="0"/>
              <a:t>-OR-</a:t>
            </a:r>
          </a:p>
          <a:p>
            <a:r>
              <a:rPr lang="en-US" b="0" dirty="0"/>
              <a:t>There are many ways that I would like to extend this work in the future.  For sake of time, I’ll conclude my talk here, but I would be happy to discuss my ideas with you in person.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627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  <p:sp>
        <p:nvSpPr>
          <p:cNvPr id="19" name="Shape 19"/>
          <p:cNvSpPr txBox="1"/>
          <p:nvPr/>
        </p:nvSpPr>
        <p:spPr>
          <a:xfrm>
            <a:off x="2360075" y="1298233"/>
            <a:ext cx="1269899" cy="45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EEC3C4-DBBE-864C-B8B7-01C7AD531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26" y="73152"/>
            <a:ext cx="8745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baseline="0">
                <a:solidFill>
                  <a:srgbClr val="F9F9F9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rtion Evid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926" y="73152"/>
            <a:ext cx="87451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57613" y="2433675"/>
            <a:ext cx="20447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baseline="0">
                <a:solidFill>
                  <a:srgbClr val="F9F9F9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b="1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6" name="Shape 18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7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7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0" y="633313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-US"/>
          </a:p>
        </p:txBody>
      </p:sp>
      <p:sp>
        <p:nvSpPr>
          <p:cNvPr id="13" name="Shape 13"/>
          <p:cNvSpPr txBox="1"/>
          <p:nvPr/>
        </p:nvSpPr>
        <p:spPr>
          <a:xfrm>
            <a:off x="4773075" y="2681133"/>
            <a:ext cx="1862699" cy="67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 txBox="1"/>
          <p:nvPr/>
        </p:nvSpPr>
        <p:spPr>
          <a:xfrm>
            <a:off x="3751625" y="2257133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3714750" y="2330866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4341550" y="2908500"/>
            <a:ext cx="5309399" cy="82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9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1.jpg"/><Relationship Id="rId9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/>
        </p:nvSpPr>
        <p:spPr>
          <a:xfrm>
            <a:off x="170687" y="76200"/>
            <a:ext cx="74242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should we watch tonight?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Movie Recommender System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8670" y="2446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77D36-5912-194E-88B6-0382F2F41CEC}"/>
              </a:ext>
            </a:extLst>
          </p:cNvPr>
          <p:cNvSpPr txBox="1"/>
          <p:nvPr/>
        </p:nvSpPr>
        <p:spPr>
          <a:xfrm>
            <a:off x="170687" y="4258313"/>
            <a:ext cx="356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Benjamin W. Sturm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June 28,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48879-03D3-6744-8120-D582D8D6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5367"/>
            <a:ext cx="9144000" cy="129460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F6F9-5676-4C4F-A8ED-46A6797E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38" y="786384"/>
            <a:ext cx="8745176" cy="553998"/>
          </a:xfrm>
        </p:spPr>
        <p:txBody>
          <a:bodyPr/>
          <a:lstStyle/>
          <a:p>
            <a:pPr algn="ctr"/>
            <a:r>
              <a:rPr lang="en-US" sz="36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AA125-8F88-414C-92A3-ED55C14C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1901952"/>
            <a:ext cx="2054352" cy="3081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FC69B-A250-E44B-9FFB-D371847CC8E4}"/>
              </a:ext>
            </a:extLst>
          </p:cNvPr>
          <p:cNvSpPr txBox="1"/>
          <p:nvPr/>
        </p:nvSpPr>
        <p:spPr>
          <a:xfrm>
            <a:off x="3794759" y="2249424"/>
            <a:ext cx="48063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Benjamin W. Sturm</a:t>
            </a:r>
          </a:p>
          <a:p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     - Ph.D. in Nuclear Engineering</a:t>
            </a:r>
          </a:p>
          <a:p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email: bwsturm@gmail.com</a:t>
            </a:r>
          </a:p>
          <a:p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LinkedIn: 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bwsturm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Github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</a:rPr>
              <a:t>: </a:t>
            </a:r>
            <a:r>
              <a:rPr lang="en-US" sz="24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bwsturm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13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BCA9-0ADB-4449-B1DC-C43FCF8A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32" y="73152"/>
            <a:ext cx="8752869" cy="553998"/>
          </a:xfrm>
        </p:spPr>
        <p:txBody>
          <a:bodyPr/>
          <a:lstStyle/>
          <a:p>
            <a:r>
              <a:rPr lang="en-US" sz="3600" dirty="0"/>
              <a:t>Recommender System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34B74-96F0-5649-9566-747B5D0568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5565" y="1125065"/>
            <a:ext cx="8752870" cy="3016210"/>
          </a:xfrm>
        </p:spPr>
        <p:txBody>
          <a:bodyPr/>
          <a:lstStyle/>
          <a:p>
            <a:r>
              <a:rPr lang="en-US" sz="2800" dirty="0"/>
              <a:t>Take control over the movies I watch</a:t>
            </a:r>
          </a:p>
          <a:p>
            <a:endParaRPr lang="en-US" sz="2800" dirty="0"/>
          </a:p>
          <a:p>
            <a:r>
              <a:rPr lang="en-US" sz="2800" dirty="0"/>
              <a:t>Provide top recommended movies and a predicted score</a:t>
            </a:r>
          </a:p>
          <a:p>
            <a:endParaRPr lang="en-US" sz="2800" dirty="0"/>
          </a:p>
          <a:p>
            <a:r>
              <a:rPr lang="en-US" sz="2800" dirty="0"/>
              <a:t>Be able to make recommendations for couples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2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69796-3779-2C41-98A3-B24C94789A1D}"/>
              </a:ext>
            </a:extLst>
          </p:cNvPr>
          <p:cNvSpPr txBox="1"/>
          <p:nvPr/>
        </p:nvSpPr>
        <p:spPr>
          <a:xfrm>
            <a:off x="5705856" y="48524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 err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96369-445F-DF43-80EE-8612461F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96" y="3696807"/>
            <a:ext cx="3822209" cy="245344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4A48-7763-D04C-93F1-B72F16E7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8" y="73152"/>
            <a:ext cx="8703443" cy="553998"/>
          </a:xfrm>
        </p:spPr>
        <p:txBody>
          <a:bodyPr/>
          <a:lstStyle/>
          <a:p>
            <a:r>
              <a:rPr lang="en-US" sz="3600" dirty="0"/>
              <a:t>Movie Recommender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ABDD9-035F-A94A-8127-0F9ED1980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658" y="845573"/>
            <a:ext cx="7593828" cy="59093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Employed the </a:t>
            </a:r>
            <a:r>
              <a:rPr lang="en-US" dirty="0" err="1"/>
              <a:t>MovieLens</a:t>
            </a:r>
            <a:r>
              <a:rPr lang="en-US" dirty="0"/>
              <a:t> 20 Million Ratings Dataset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number of users: 138,000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number of movies: 27,000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Scores range from 0.5 – 5.0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419B3-AD89-624D-9516-CD0DAE4173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19A848-45E5-0F41-A5C5-8B54F16B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9088"/>
            <a:ext cx="9144000" cy="24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1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536B7044-A648-654F-962C-56B2AEF5C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06055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32F925-CBB7-FD45-BD5C-FBA276B2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553998"/>
          </a:xfrm>
        </p:spPr>
        <p:txBody>
          <a:bodyPr/>
          <a:lstStyle/>
          <a:p>
            <a:r>
              <a:rPr lang="en-US" sz="3600" dirty="0"/>
              <a:t>Modeling Approach &amp; Data Pipeline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53DD9BA-F85E-7444-A4BA-3D4295149D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388" y="928078"/>
            <a:ext cx="8248402" cy="738664"/>
          </a:xfrm>
        </p:spPr>
        <p:txBody>
          <a:bodyPr/>
          <a:lstStyle/>
          <a:p>
            <a:r>
              <a:rPr lang="en-US" dirty="0"/>
              <a:t>Implemented a collaborative filtering based recommender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881EE-DA6E-1844-B1D2-E313D381A4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5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4644-56A0-064A-A1FD-218D6F73E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553998"/>
          </a:xfrm>
        </p:spPr>
        <p:txBody>
          <a:bodyPr/>
          <a:lstStyle/>
          <a:p>
            <a:r>
              <a:rPr lang="en-US" sz="3600" dirty="0"/>
              <a:t>Model Tuning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BBCD0D-3CC1-E44E-BA09-F554BF7D6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7134" y="1264187"/>
            <a:ext cx="8103906" cy="738664"/>
          </a:xfrm>
        </p:spPr>
        <p:txBody>
          <a:bodyPr/>
          <a:lstStyle/>
          <a:p>
            <a:r>
              <a:rPr lang="en-US" dirty="0"/>
              <a:t>Tuned my model by adjusting the number of components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8FE8C-5AD4-244B-8C31-687266C84E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73F6EE-00E8-0C48-A50E-54EDF3AE9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238225"/>
              </p:ext>
            </p:extLst>
          </p:nvPr>
        </p:nvGraphicFramePr>
        <p:xfrm>
          <a:off x="2261922" y="2613532"/>
          <a:ext cx="4239462" cy="17938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13154">
                  <a:extLst>
                    <a:ext uri="{9D8B030D-6E8A-4147-A177-3AD203B41FA5}">
                      <a16:colId xmlns:a16="http://schemas.microsoft.com/office/drawing/2014/main" val="2831291867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1709413496"/>
                    </a:ext>
                  </a:extLst>
                </a:gridCol>
                <a:gridCol w="1413154">
                  <a:extLst>
                    <a:ext uri="{9D8B030D-6E8A-4147-A177-3AD203B41FA5}">
                      <a16:colId xmlns:a16="http://schemas.microsoft.com/office/drawing/2014/main" val="929106841"/>
                    </a:ext>
                  </a:extLst>
                </a:gridCol>
              </a:tblGrid>
              <a:tr h="5658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Absolute Error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Squared Error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4574694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5548348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8450395"/>
                  </a:ext>
                </a:extLst>
              </a:tr>
              <a:tr h="409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686354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6419C31-8F7F-B548-9360-4CC43F5BCEEB}"/>
              </a:ext>
            </a:extLst>
          </p:cNvPr>
          <p:cNvSpPr/>
          <p:nvPr/>
        </p:nvSpPr>
        <p:spPr>
          <a:xfrm>
            <a:off x="2261922" y="3987528"/>
            <a:ext cx="4239462" cy="419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A89F29-75E7-A748-8AD2-3C9BCDA3A0DD}"/>
              </a:ext>
            </a:extLst>
          </p:cNvPr>
          <p:cNvSpPr/>
          <p:nvPr/>
        </p:nvSpPr>
        <p:spPr>
          <a:xfrm>
            <a:off x="188926" y="6021427"/>
            <a:ext cx="86377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Cremonesi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R.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Turrin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E.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Lentini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and M.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Matteucci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“An evaluation methodology for recommender systems,” 2008.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688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DEAEE2-6A30-5446-B3EF-1ED9B572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3336"/>
              </p:ext>
            </p:extLst>
          </p:nvPr>
        </p:nvGraphicFramePr>
        <p:xfrm>
          <a:off x="710184" y="1221723"/>
          <a:ext cx="7427976" cy="1775919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4ADEFD-1044-BE46-B37F-E886227B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492443"/>
          </a:xfrm>
        </p:spPr>
        <p:txBody>
          <a:bodyPr/>
          <a:lstStyle/>
          <a:p>
            <a:r>
              <a:rPr lang="en-US" sz="3200" dirty="0"/>
              <a:t>Recommendations for a user that enjoys Thrillers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ADC98-7995-A446-9785-333CF806B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981" y="678215"/>
            <a:ext cx="2044788" cy="369332"/>
          </a:xfrm>
        </p:spPr>
        <p:txBody>
          <a:bodyPr/>
          <a:lstStyle/>
          <a:p>
            <a:r>
              <a:rPr lang="en-US" dirty="0"/>
              <a:t>User Ratings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E9938-2009-0F4A-82E6-36372F993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D84C7-8711-3745-957C-6AF7F13D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77" y="1283800"/>
            <a:ext cx="794065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A248E-9C14-4643-82AF-CA4600A9C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136" y="1283800"/>
            <a:ext cx="799685" cy="1188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E491E4-8259-EA48-BDF0-486FE3B2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619" y="1283800"/>
            <a:ext cx="802263" cy="11887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D99726-930C-0243-93F1-0EBA0A1E3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573" y="1283800"/>
            <a:ext cx="792480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313C6-ED79-2546-B43E-F78FD18AA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843" y="1283800"/>
            <a:ext cx="792876" cy="118872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D30CDF3-550E-B94D-8E8B-98340684E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426978"/>
              </p:ext>
            </p:extLst>
          </p:nvPr>
        </p:nvGraphicFramePr>
        <p:xfrm>
          <a:off x="710184" y="4165031"/>
          <a:ext cx="7427976" cy="1925667"/>
        </p:xfrm>
        <a:graphic>
          <a:graphicData uri="http://schemas.openxmlformats.org/drawingml/2006/table">
            <a:tbl>
              <a:tblPr firstRow="1" bandRow="1"/>
              <a:tblGrid>
                <a:gridCol w="1237996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PredictedRating</a:t>
                      </a:r>
                      <a:endParaRPr lang="en-US" sz="16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5.0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4.9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4.7</a:t>
                      </a: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82BF3E-049E-2B46-AB0D-B39F36C0E21D}"/>
              </a:ext>
            </a:extLst>
          </p:cNvPr>
          <p:cNvSpPr txBox="1">
            <a:spLocks/>
          </p:cNvSpPr>
          <p:nvPr/>
        </p:nvSpPr>
        <p:spPr>
          <a:xfrm>
            <a:off x="472981" y="3678874"/>
            <a:ext cx="32243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 baseline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dirty="0"/>
              <a:t>Top Recommendations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33E83E-F057-E24A-B429-8360F1859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077" y="4252954"/>
            <a:ext cx="792480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41CDB3-5EA4-CC49-BA4D-F25730DF4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1341" y="4252954"/>
            <a:ext cx="792480" cy="1188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51EE92-12D5-1644-B700-F21F09A24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6427" y="4252954"/>
            <a:ext cx="792480" cy="11887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0A1799-21A3-F34E-8C7E-0839522DEC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573" y="4252954"/>
            <a:ext cx="792480" cy="11887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B0B8FA-2F83-0942-94CA-BAEA5FCA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071" y="4252954"/>
            <a:ext cx="79248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26FF760A-0E5A-E54C-858B-500D68B73FC9}"/>
              </a:ext>
            </a:extLst>
          </p:cNvPr>
          <p:cNvSpPr/>
          <p:nvPr/>
        </p:nvSpPr>
        <p:spPr>
          <a:xfrm>
            <a:off x="4929188" y="636608"/>
            <a:ext cx="4004914" cy="5470247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1F1D9-B066-5043-9E57-713130E6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492443"/>
          </a:xfrm>
        </p:spPr>
        <p:txBody>
          <a:bodyPr/>
          <a:lstStyle/>
          <a:p>
            <a:r>
              <a:rPr lang="en-US" sz="3200" dirty="0"/>
              <a:t>Recommendations for Couples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DD5E4A-FA8A-9C47-B41E-03F6B0E169F3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188926" y="1223166"/>
                <a:ext cx="4414879" cy="4728346"/>
              </a:xfrm>
            </p:spPr>
            <p:txBody>
              <a:bodyPr/>
              <a:lstStyle/>
              <a:p>
                <a:r>
                  <a:rPr lang="en-US" dirty="0"/>
                  <a:t>This is a challenging problem due to unique individual preferences</a:t>
                </a:r>
              </a:p>
              <a:p>
                <a:endParaRPr lang="en-US" dirty="0"/>
              </a:p>
              <a:p>
                <a:r>
                  <a:rPr lang="en-US" dirty="0"/>
                  <a:t>My solution: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Create separate recommendations for each user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Merge the two lists using a group rating function</a:t>
                </a:r>
                <a:endParaRPr lang="en-US" sz="2000" i="1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aseline="-25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DD5E4A-FA8A-9C47-B41E-03F6B0E16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188926" y="1223166"/>
                <a:ext cx="4414879" cy="4728346"/>
              </a:xfrm>
              <a:blipFill>
                <a:blip r:embed="rId3"/>
                <a:stretch>
                  <a:fillRect l="-4011" t="-2145" r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93EC-CD50-C641-A62B-5D068DF61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94238-0002-D942-8B85-A4C36A1A4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735" y="914591"/>
            <a:ext cx="1095307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557702-B167-A344-B2AB-7DD175213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510" y="905062"/>
            <a:ext cx="1097280" cy="164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DA40A6-A691-FE49-9182-FAFC725E79C4}"/>
              </a:ext>
            </a:extLst>
          </p:cNvPr>
          <p:cNvSpPr txBox="1"/>
          <p:nvPr/>
        </p:nvSpPr>
        <p:spPr>
          <a:xfrm>
            <a:off x="5088831" y="286265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User1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7A1C94-6132-FC44-9454-DB24A81F59DF}"/>
              </a:ext>
            </a:extLst>
          </p:cNvPr>
          <p:cNvSpPr txBox="1"/>
          <p:nvPr/>
        </p:nvSpPr>
        <p:spPr>
          <a:xfrm>
            <a:off x="5088831" y="358754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User2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B1B3A-FDAA-AD49-93B8-DF851F59A0FF}"/>
              </a:ext>
            </a:extLst>
          </p:cNvPr>
          <p:cNvSpPr txBox="1"/>
          <p:nvPr/>
        </p:nvSpPr>
        <p:spPr>
          <a:xfrm>
            <a:off x="5088831" y="43124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 err="1">
                <a:solidFill>
                  <a:schemeClr val="bg1"/>
                </a:solidFill>
                <a:latin typeface="Calibri" panose="020F0502020204030204" pitchFamily="34" charset="0"/>
              </a:rPr>
              <a:t>avg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11A60-FE29-6641-B4D2-0B941DAD9BC3}"/>
              </a:ext>
            </a:extLst>
          </p:cNvPr>
          <p:cNvSpPr txBox="1"/>
          <p:nvPr/>
        </p:nvSpPr>
        <p:spPr>
          <a:xfrm>
            <a:off x="5088831" y="513715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1800" b="1" baseline="-25000" dirty="0">
                <a:solidFill>
                  <a:schemeClr val="bg1"/>
                </a:solidFill>
                <a:latin typeface="Calibri" panose="020F0502020204030204" pitchFamily="34" charset="0"/>
              </a:rPr>
              <a:t>G</a:t>
            </a:r>
            <a:endParaRPr lang="en-US" sz="1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7CD722-1DC7-8B4F-8A28-E751EC1B836F}"/>
              </a:ext>
            </a:extLst>
          </p:cNvPr>
          <p:cNvSpPr txBox="1"/>
          <p:nvPr/>
        </p:nvSpPr>
        <p:spPr>
          <a:xfrm>
            <a:off x="6374579" y="291574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5.0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66B37-CB6D-E24F-BEE8-35C7FFC27E65}"/>
              </a:ext>
            </a:extLst>
          </p:cNvPr>
          <p:cNvSpPr txBox="1"/>
          <p:nvPr/>
        </p:nvSpPr>
        <p:spPr>
          <a:xfrm>
            <a:off x="6374579" y="36406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AB555B-B9D4-644C-801B-B3EB999E13F9}"/>
              </a:ext>
            </a:extLst>
          </p:cNvPr>
          <p:cNvSpPr txBox="1"/>
          <p:nvPr/>
        </p:nvSpPr>
        <p:spPr>
          <a:xfrm>
            <a:off x="6374579" y="436553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CCCB8E-7FC0-1641-AC9F-E51A2EE05B56}"/>
              </a:ext>
            </a:extLst>
          </p:cNvPr>
          <p:cNvSpPr txBox="1"/>
          <p:nvPr/>
        </p:nvSpPr>
        <p:spPr>
          <a:xfrm>
            <a:off x="6374579" y="519024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62193-FD2B-294B-8D95-CE5D6FB8799C}"/>
              </a:ext>
            </a:extLst>
          </p:cNvPr>
          <p:cNvSpPr txBox="1"/>
          <p:nvPr/>
        </p:nvSpPr>
        <p:spPr>
          <a:xfrm>
            <a:off x="7835947" y="291574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BC347-E4F3-3443-A3DF-DCD1CCD46F44}"/>
              </a:ext>
            </a:extLst>
          </p:cNvPr>
          <p:cNvSpPr txBox="1"/>
          <p:nvPr/>
        </p:nvSpPr>
        <p:spPr>
          <a:xfrm>
            <a:off x="7835947" y="363879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45C7E4-3A91-994B-9922-6F6CC0AD452C}"/>
              </a:ext>
            </a:extLst>
          </p:cNvPr>
          <p:cNvSpPr txBox="1"/>
          <p:nvPr/>
        </p:nvSpPr>
        <p:spPr>
          <a:xfrm>
            <a:off x="7835947" y="436553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4.0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3CCEC9-AB01-A849-AFD7-A3039EA0640B}"/>
              </a:ext>
            </a:extLst>
          </p:cNvPr>
          <p:cNvSpPr txBox="1"/>
          <p:nvPr/>
        </p:nvSpPr>
        <p:spPr>
          <a:xfrm>
            <a:off x="7826496" y="519024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3.92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1C4D74-0538-AE47-AB47-EB34D4A0DD85}"/>
              </a:ext>
            </a:extLst>
          </p:cNvPr>
          <p:cNvCxnSpPr/>
          <p:nvPr/>
        </p:nvCxnSpPr>
        <p:spPr>
          <a:xfrm>
            <a:off x="5088831" y="3415645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BAF7A2-4087-2C4F-8982-2D6FBA43239E}"/>
              </a:ext>
            </a:extLst>
          </p:cNvPr>
          <p:cNvCxnSpPr/>
          <p:nvPr/>
        </p:nvCxnSpPr>
        <p:spPr>
          <a:xfrm>
            <a:off x="5087743" y="4180295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09272D-BC21-A548-8AAF-E0FD21AAFEF6}"/>
              </a:ext>
            </a:extLst>
          </p:cNvPr>
          <p:cNvCxnSpPr/>
          <p:nvPr/>
        </p:nvCxnSpPr>
        <p:spPr>
          <a:xfrm>
            <a:off x="5087742" y="4968800"/>
            <a:ext cx="36349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ECAE15-D8CF-7743-B094-412B788FD09F}"/>
              </a:ext>
            </a:extLst>
          </p:cNvPr>
          <p:cNvCxnSpPr>
            <a:cxnSpLocks/>
          </p:cNvCxnSpPr>
          <p:nvPr/>
        </p:nvCxnSpPr>
        <p:spPr>
          <a:xfrm>
            <a:off x="5955416" y="2749061"/>
            <a:ext cx="0" cy="28929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158C13-E53C-734D-8D57-1E383CC9F6CC}"/>
              </a:ext>
            </a:extLst>
          </p:cNvPr>
          <p:cNvCxnSpPr>
            <a:cxnSpLocks/>
          </p:cNvCxnSpPr>
          <p:nvPr/>
        </p:nvCxnSpPr>
        <p:spPr>
          <a:xfrm>
            <a:off x="7340268" y="2727989"/>
            <a:ext cx="0" cy="29140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71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826B-0DCC-DB42-88CA-3DE586E0B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my better half and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C2517-5DDB-B848-A961-FE86471E4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632" y="819563"/>
            <a:ext cx="2044788" cy="369332"/>
          </a:xfrm>
        </p:spPr>
        <p:txBody>
          <a:bodyPr/>
          <a:lstStyle/>
          <a:p>
            <a:r>
              <a:rPr lang="en-US" dirty="0"/>
              <a:t>Top Picks or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F1BB5-FBFD-444A-8B3E-73C98BC41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701042-E8F1-5E41-AB7F-13FA3D331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81302"/>
              </p:ext>
            </p:extLst>
          </p:nvPr>
        </p:nvGraphicFramePr>
        <p:xfrm>
          <a:off x="464632" y="1317134"/>
          <a:ext cx="8092161" cy="1775919"/>
        </p:xfrm>
        <a:graphic>
          <a:graphicData uri="http://schemas.openxmlformats.org/drawingml/2006/table">
            <a:tbl>
              <a:tblPr firstRow="1" bandRow="1"/>
              <a:tblGrid>
                <a:gridCol w="1156023">
                  <a:extLst>
                    <a:ext uri="{9D8B030D-6E8A-4147-A177-3AD203B41FA5}">
                      <a16:colId xmlns:a16="http://schemas.microsoft.com/office/drawing/2014/main" val="1192217292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783419426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712387951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1204268892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1588860143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4088310850"/>
                    </a:ext>
                  </a:extLst>
                </a:gridCol>
                <a:gridCol w="1156023">
                  <a:extLst>
                    <a:ext uri="{9D8B030D-6E8A-4147-A177-3AD203B41FA5}">
                      <a16:colId xmlns:a16="http://schemas.microsoft.com/office/drawing/2014/main" val="2151253974"/>
                    </a:ext>
                  </a:extLst>
                </a:gridCol>
              </a:tblGrid>
              <a:tr h="134654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Movie</a:t>
                      </a:r>
                    </a:p>
                  </a:txBody>
                  <a:tcPr anchor="ctr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615394"/>
                  </a:ext>
                </a:extLst>
              </a:tr>
              <a:tr h="4293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Rating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4.3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91112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9ED9DE3-4637-E543-8E33-34924DA3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957" y="1407630"/>
            <a:ext cx="792480" cy="1188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0EA6A4-6AF3-AF46-BFEA-48F3E85E4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454" y="1407630"/>
            <a:ext cx="792480" cy="11887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F2AA0-95EE-BC46-8B0C-49DE4AA1D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909" y="1407630"/>
            <a:ext cx="833605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278A5A-0361-204B-936A-E392A06EA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986" y="1407630"/>
            <a:ext cx="792480" cy="1188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46F33-3AEC-6C45-A3A8-569349365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938" y="1407630"/>
            <a:ext cx="816199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792E94-58C2-4E46-B6B3-9BFFCEA78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2609" y="1407630"/>
            <a:ext cx="809654" cy="11887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B55AAD-ADBC-3D47-B0C8-6C4B8F65DF2F}"/>
              </a:ext>
            </a:extLst>
          </p:cNvPr>
          <p:cNvSpPr/>
          <p:nvPr/>
        </p:nvSpPr>
        <p:spPr>
          <a:xfrm>
            <a:off x="1669773" y="1188895"/>
            <a:ext cx="3371353" cy="2023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522883-66B2-D341-883F-3071A97BF7A5}"/>
              </a:ext>
            </a:extLst>
          </p:cNvPr>
          <p:cNvSpPr/>
          <p:nvPr/>
        </p:nvSpPr>
        <p:spPr>
          <a:xfrm>
            <a:off x="5153360" y="1188895"/>
            <a:ext cx="3371353" cy="20234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BB1FDF-765C-1748-9886-246BF0B46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7707" y="3962916"/>
            <a:ext cx="3748587" cy="21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6A5-6E9E-794C-9D75-BF5AE851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26" y="73152"/>
            <a:ext cx="8745176" cy="553998"/>
          </a:xfrm>
        </p:spPr>
        <p:txBody>
          <a:bodyPr/>
          <a:lstStyle/>
          <a:p>
            <a:r>
              <a:rPr lang="en-US" sz="3600" dirty="0"/>
              <a:t>Outlook for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3E446-F947-2E4B-A4D4-D5DFDF7C8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946" y="1307814"/>
            <a:ext cx="8162533" cy="2585323"/>
          </a:xfrm>
        </p:spPr>
        <p:txBody>
          <a:bodyPr/>
          <a:lstStyle/>
          <a:p>
            <a:r>
              <a:rPr lang="en-US" sz="2800" dirty="0"/>
              <a:t>Do topic modeling on movie tags dataset</a:t>
            </a:r>
          </a:p>
          <a:p>
            <a:endParaRPr lang="en-US" sz="2800" dirty="0"/>
          </a:p>
          <a:p>
            <a:r>
              <a:rPr lang="en-US" sz="2800" dirty="0"/>
              <a:t>Incorporate topic data into a hybrid model</a:t>
            </a:r>
          </a:p>
          <a:p>
            <a:endParaRPr lang="en-US" sz="2800" dirty="0"/>
          </a:p>
          <a:p>
            <a:r>
              <a:rPr lang="en-US" sz="2800" dirty="0"/>
              <a:t>Build a web app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9643B-B537-FB41-B447-4B18E0F12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mtClean="0"/>
              <a:pPr>
                <a:buClr>
                  <a:schemeClr val="lt1"/>
                </a:buClr>
                <a:buSzPct val="25000"/>
                <a:buFont typeface="Arial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242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b="1" dirty="0" err="1" smtClean="0">
            <a:solidFill>
              <a:schemeClr val="bg1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7534</TotalTime>
  <Words>955</Words>
  <Application>Microsoft Macintosh PowerPoint</Application>
  <PresentationFormat>On-screen Show (4:3)</PresentationFormat>
  <Paragraphs>154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Cambria Math</vt:lpstr>
      <vt:lpstr>simple-dark</vt:lpstr>
      <vt:lpstr>PowerPoint Presentation</vt:lpstr>
      <vt:lpstr>Recommender System Goals</vt:lpstr>
      <vt:lpstr>Movie Recommender Data</vt:lpstr>
      <vt:lpstr>Modeling Approach &amp; Data Pipeline</vt:lpstr>
      <vt:lpstr>Model Tuning</vt:lpstr>
      <vt:lpstr>Recommendations for a user that enjoys Thrillers</vt:lpstr>
      <vt:lpstr>Recommendations for Couples</vt:lpstr>
      <vt:lpstr>Recommendations for my better half and I</vt:lpstr>
      <vt:lpstr>Outlook for Future Work</vt:lpstr>
      <vt:lpstr>Thank you!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Shawn Siroka</dc:creator>
  <cp:lastModifiedBy>Benjamin Sturm</cp:lastModifiedBy>
  <cp:revision>147</cp:revision>
  <cp:lastPrinted>2018-06-28T04:35:02Z</cp:lastPrinted>
  <dcterms:modified xsi:type="dcterms:W3CDTF">2018-06-28T15:33:57Z</dcterms:modified>
</cp:coreProperties>
</file>